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56" r:id="rId2"/>
    <p:sldId id="259" r:id="rId3"/>
    <p:sldId id="267" r:id="rId4"/>
    <p:sldId id="266" r:id="rId5"/>
    <p:sldId id="257" r:id="rId6"/>
    <p:sldId id="258" r:id="rId7"/>
    <p:sldId id="262" r:id="rId8"/>
    <p:sldId id="261" r:id="rId9"/>
    <p:sldId id="263" r:id="rId10"/>
    <p:sldId id="264" r:id="rId11"/>
    <p:sldId id="260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494" autoAdjust="0"/>
  </p:normalViewPr>
  <p:slideViewPr>
    <p:cSldViewPr snapToGrid="0">
      <p:cViewPr varScale="1">
        <p:scale>
          <a:sx n="92" d="100"/>
          <a:sy n="92" d="100"/>
        </p:scale>
        <p:origin x="12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p4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52AF4A-8CED-4810-BDC0-1DA8CCE32FC9}" type="datetimeFigureOut">
              <a:rPr lang="en-IE" smtClean="0"/>
              <a:t>06/12/2020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5B9D03-3AD9-4F6C-8DB1-E109ACCD54C7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55358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Hello,</a:t>
            </a:r>
            <a:endParaRPr lang="el-GR" dirty="0"/>
          </a:p>
          <a:p>
            <a:endParaRPr lang="el-GR" dirty="0"/>
          </a:p>
          <a:p>
            <a:r>
              <a:rPr lang="en-US" dirty="0"/>
              <a:t>In this presentation we solve a  Motion Control Automation use case</a:t>
            </a:r>
            <a:r>
              <a:rPr lang="el-GR" dirty="0"/>
              <a:t>,</a:t>
            </a:r>
            <a:r>
              <a:rPr lang="en-US" dirty="0"/>
              <a:t> to demonstrate</a:t>
            </a:r>
            <a:r>
              <a:rPr lang="el-GR" dirty="0"/>
              <a:t>,</a:t>
            </a:r>
            <a:r>
              <a:rPr lang="en-US" dirty="0"/>
              <a:t> nBlocksStudio</a:t>
            </a:r>
            <a:r>
              <a:rPr lang="el-GR" dirty="0"/>
              <a:t>...</a:t>
            </a:r>
            <a:r>
              <a:rPr lang="en-US" dirty="0"/>
              <a:t> Diagram to Microprocessor executable workflow</a:t>
            </a:r>
          </a:p>
          <a:p>
            <a:endParaRPr lang="en-US" dirty="0"/>
          </a:p>
          <a:p>
            <a:r>
              <a:rPr lang="en-US" dirty="0"/>
              <a:t>The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5B9D03-3AD9-4F6C-8DB1-E109ACCD54C7}" type="slidenum">
              <a:rPr lang="en-IE" smtClean="0"/>
              <a:t>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066586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Next step is the compilation and the executable download to our microprocessor.</a:t>
            </a:r>
          </a:p>
          <a:p>
            <a:endParaRPr lang="en-US" dirty="0"/>
          </a:p>
          <a:p>
            <a:r>
              <a:rPr lang="en-US" dirty="0"/>
              <a:t>The IDE in use is mbed-studio and we have set it up for the GCC Compiler.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ARM AC6 compiler is also an option.</a:t>
            </a:r>
          </a:p>
          <a:p>
            <a:endParaRPr lang="en-US" dirty="0"/>
          </a:p>
          <a:p>
            <a:r>
              <a:rPr lang="en-US" dirty="0"/>
              <a:t>The IDE can compile and erase/flash/run the executable in a single step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5B9D03-3AD9-4F6C-8DB1-E109ACCD54C7}" type="slidenum">
              <a:rPr lang="en-IE" smtClean="0"/>
              <a:t>10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027655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the microprocessor is programmed, we are ready for the testing.</a:t>
            </a:r>
          </a:p>
          <a:p>
            <a:endParaRPr lang="en-US" dirty="0"/>
          </a:p>
          <a:p>
            <a:r>
              <a:rPr lang="en-US" dirty="0"/>
              <a:t>We initiate the movement, pressing the start Switch</a:t>
            </a:r>
          </a:p>
          <a:p>
            <a:r>
              <a:rPr lang="en-US" dirty="0"/>
              <a:t>And</a:t>
            </a:r>
          </a:p>
          <a:p>
            <a:r>
              <a:rPr lang="en-US" dirty="0"/>
              <a:t>We can see the motion executed.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5B9D03-3AD9-4F6C-8DB1-E109ACCD54C7}" type="slidenum">
              <a:rPr lang="en-IE" smtClean="0"/>
              <a:t>11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554751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</a:t>
            </a:r>
          </a:p>
          <a:p>
            <a:endParaRPr lang="en-US" dirty="0"/>
          </a:p>
          <a:p>
            <a:r>
              <a:rPr lang="en-US" dirty="0"/>
              <a:t>Our next nBlocksStudio Motion control example will read the Motor Incremental Encoder to have precise indication of the motor and carriage position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5B9D03-3AD9-4F6C-8DB1-E109ACCD54C7}" type="slidenum">
              <a:rPr lang="en-IE" smtClean="0"/>
              <a:t>12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72689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5B9D03-3AD9-4F6C-8DB1-E109ACCD54C7}" type="slidenum">
              <a:rPr lang="en-IE" smtClean="0"/>
              <a:t>2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907233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5B9D03-3AD9-4F6C-8DB1-E109ACCD54C7}" type="slidenum">
              <a:rPr lang="en-IE" smtClean="0"/>
              <a:t>3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573007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An example of a simple motion control automation, implemented  with nBlocksStudio.</a:t>
            </a:r>
          </a:p>
          <a:p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The Mechanical frame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 Linear motion stage made with Aluminum profiles, 14mm hardened shafts, A carriage with V-Groove ball bearings, Ball screw &amp; Nut, a Shaft-Coupler and the DC-Motor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Interface to electronics: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End micro-switches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A brushed DC 24VA Motor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The Electronics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Microcontroller board, is a low cost Nucleo STM32F401.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Motor Driver is a low cost L298 breakout board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Our use case is:</a:t>
            </a:r>
          </a:p>
          <a:p>
            <a:endParaRPr lang="en-US" dirty="0"/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To Start  moving the carriage right when the Start button is pressed. 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When the right endswitch is reached the motion is reversed.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Then when the left endswitch is reached, the motion stops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5B9D03-3AD9-4F6C-8DB1-E109ACCD54C7}" type="slidenum">
              <a:rPr lang="en-IE" smtClean="0"/>
              <a:t>4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909591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are using  nBlocksStudio Schematic DESIGN.</a:t>
            </a:r>
          </a:p>
          <a:p>
            <a:endParaRPr lang="en-US" dirty="0"/>
          </a:p>
          <a:p>
            <a:r>
              <a:rPr lang="en-US" dirty="0"/>
              <a:t>We can use a wide range of 32-Bit ARM Cortex-M Microprocessors supported by ARM-mbed</a:t>
            </a:r>
          </a:p>
          <a:p>
            <a:endParaRPr lang="en-US" dirty="0"/>
          </a:p>
          <a:p>
            <a:r>
              <a:rPr lang="en-US" dirty="0"/>
              <a:t>The differences in our Design would be 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different Pins used for the Switch Inputs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different Output pins for the Motor driver 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5B9D03-3AD9-4F6C-8DB1-E109ACCD54C7}" type="slidenum">
              <a:rPr lang="en-IE" smtClean="0"/>
              <a:t>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648184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this example, are using a 3d party Schematic Software, combined with our nBlocksStudio Schematic Libraries.</a:t>
            </a:r>
          </a:p>
          <a:p>
            <a:endParaRPr lang="en-US" dirty="0"/>
          </a:p>
          <a:p>
            <a:r>
              <a:rPr lang="en-US" dirty="0"/>
              <a:t>Here we have added some images to our design to indicate the system interconnections.</a:t>
            </a:r>
          </a:p>
          <a:p>
            <a:endParaRPr lang="en-US" dirty="0"/>
          </a:p>
          <a:p>
            <a:r>
              <a:rPr lang="en-US" dirty="0"/>
              <a:t>We can see on the Left the micro-switches</a:t>
            </a:r>
          </a:p>
          <a:p>
            <a:endParaRPr lang="en-US" dirty="0"/>
          </a:p>
          <a:p>
            <a:r>
              <a:rPr lang="en-US" dirty="0"/>
              <a:t>And on the right the serial terminal and the Motor Driver Board</a:t>
            </a:r>
          </a:p>
          <a:p>
            <a:endParaRPr lang="en-US" dirty="0"/>
          </a:p>
          <a:p>
            <a:r>
              <a:rPr lang="en-US" dirty="0"/>
              <a:t>When the Schematic Design is complete, we are ready for the next step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5B9D03-3AD9-4F6C-8DB1-E109ACCD54C7}" type="slidenum">
              <a:rPr lang="en-IE" smtClean="0"/>
              <a:t>6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156036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export the Design, and 2 files are created:</a:t>
            </a:r>
          </a:p>
          <a:p>
            <a:pPr marL="228600" indent="-228600">
              <a:buFont typeface="+mj-lt"/>
              <a:buAutoNum type="arabicPeriod"/>
            </a:pPr>
            <a:r>
              <a:rPr lang="en-IE" dirty="0"/>
              <a:t>The .NET file that contains the Netlist information</a:t>
            </a:r>
          </a:p>
          <a:p>
            <a:pPr marL="228600" indent="-228600">
              <a:buFont typeface="+mj-lt"/>
              <a:buAutoNum type="arabicPeriod"/>
            </a:pPr>
            <a:r>
              <a:rPr lang="en-IE" dirty="0"/>
              <a:t>The .CSV file that contains the parameters for each Node</a:t>
            </a:r>
          </a:p>
          <a:p>
            <a:pPr marL="228600" indent="-228600">
              <a:buFont typeface="+mj-lt"/>
              <a:buAutoNum type="arabicPeriod"/>
            </a:pPr>
            <a:endParaRPr lang="en-IE" dirty="0"/>
          </a:p>
          <a:p>
            <a:pPr marL="0" indent="0">
              <a:buFont typeface="+mj-lt"/>
              <a:buNone/>
            </a:pPr>
            <a:r>
              <a:rPr lang="en-IE" dirty="0"/>
              <a:t>These 2 files will be processed in the next step, from the Command Line tool.</a:t>
            </a:r>
          </a:p>
          <a:p>
            <a:pPr marL="0" indent="0">
              <a:buFont typeface="+mj-lt"/>
              <a:buNone/>
            </a:pPr>
            <a:r>
              <a:rPr lang="en-IE" dirty="0"/>
              <a:t>This tool is the nBlocksStudio-Translator!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5B9D03-3AD9-4F6C-8DB1-E109ACCD54C7}" type="slidenum">
              <a:rPr lang="en-IE" smtClean="0"/>
              <a:t>7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769724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nBlocksStudio Translator tool, will create a new Folder with contents:</a:t>
            </a:r>
          </a:p>
          <a:p>
            <a:endParaRPr lang="en-US" dirty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dirty="0"/>
              <a:t>The autogenerated main.cpp file, containing our design and 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dirty="0" err="1"/>
              <a:t>nLib</a:t>
            </a:r>
            <a:r>
              <a:rPr lang="en-US" dirty="0"/>
              <a:t> subfolder with: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dirty="0"/>
              <a:t>all the Libraries and C++ for each Node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dirty="0"/>
              <a:t>The nBlocksStudio Kernel</a:t>
            </a:r>
            <a:endParaRPr lang="en-IE" dirty="0"/>
          </a:p>
          <a:p>
            <a:pPr marL="0" lvl="0" indent="0">
              <a:buFont typeface="Arial" panose="020B0604020202020204" pitchFamily="34" charset="0"/>
              <a:buNone/>
            </a:pPr>
            <a:endParaRPr lang="en-US" dirty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The contents of the </a:t>
            </a:r>
            <a:r>
              <a:rPr lang="en-US" dirty="0" err="1"/>
              <a:t>nLib</a:t>
            </a:r>
            <a:r>
              <a:rPr lang="en-US" dirty="0"/>
              <a:t> subfolder are git version controlled and are downloaded from remote </a:t>
            </a:r>
            <a:r>
              <a:rPr lang="en-US" dirty="0" err="1"/>
              <a:t>github</a:t>
            </a:r>
            <a:r>
              <a:rPr lang="en-US" dirty="0"/>
              <a:t> repositories.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n-US" dirty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This allows to lock a design on  specific library version(s)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n-US" dirty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Or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n-US" dirty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Use the latest.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en-US" dirty="0"/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dirty="0"/>
              <a:t>If there is no Internet connection, the </a:t>
            </a:r>
            <a:r>
              <a:rPr lang="en-US" dirty="0" err="1"/>
              <a:t>nLib</a:t>
            </a:r>
            <a:r>
              <a:rPr lang="en-US" dirty="0"/>
              <a:t> content can be created from local sources.</a:t>
            </a:r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5B9D03-3AD9-4F6C-8DB1-E109ACCD54C7}" type="slidenum">
              <a:rPr lang="en-IE" smtClean="0"/>
              <a:t>8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5455201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the newly created main.cpp.</a:t>
            </a:r>
          </a:p>
          <a:p>
            <a:endParaRPr lang="en-US" dirty="0"/>
          </a:p>
          <a:p>
            <a:r>
              <a:rPr lang="en-US" dirty="0"/>
              <a:t>The size is small and is easy to  review and understand.</a:t>
            </a:r>
          </a:p>
          <a:p>
            <a:endParaRPr lang="en-US" dirty="0"/>
          </a:p>
          <a:p>
            <a:r>
              <a:rPr lang="en-US" dirty="0"/>
              <a:t>It is also possible  to update some parameters before compilation to facilitate debugging.</a:t>
            </a:r>
          </a:p>
          <a:p>
            <a:endParaRPr lang="en-US" dirty="0"/>
          </a:p>
          <a:p>
            <a:endParaRPr lang="en-I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5B9D03-3AD9-4F6C-8DB1-E109ACCD54C7}" type="slidenum">
              <a:rPr lang="en-IE" smtClean="0"/>
              <a:t>9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7554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A3342-FCBE-4FDF-A9A6-6AC386F49A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6D48DA-4DF6-47DC-880B-6082EBB54A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8F5B4-2AFA-4DC1-B5EF-8766226FF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C194B-C477-44E5-96A9-1344A6619D5A}" type="datetime1">
              <a:rPr lang="en-IE" smtClean="0"/>
              <a:t>06/12/2020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A6D81-4A3B-40A7-8EEA-64F24A651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49836-09AC-4D1F-8E36-C2EAFB7B8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5AF-3A3E-4F54-9BFF-633F68C8396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03346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B13A4-6AED-4CB3-87A1-4F5B63796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D09444-8286-47CD-888B-1BC6F9E887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D7706A-DB3C-454C-9C9F-5A6FD5330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D70A8-9FC8-44CC-8D45-15625ECD8860}" type="datetime1">
              <a:rPr lang="en-IE" smtClean="0"/>
              <a:t>06/12/2020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9D67C7-E8FA-4BDC-B57D-27AACEFE2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FACBDC-552C-4BA3-B1A1-801D92D48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5AF-3A3E-4F54-9BFF-633F68C8396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79647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683AAE-B17E-4E24-A692-FB51326E11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227AF5-6173-4965-9F7B-EDAB39F32E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E266B9-983B-482F-957B-37ACF74BC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356AE-6986-4BE3-9E06-63019CB7E7D1}" type="datetime1">
              <a:rPr lang="en-IE" smtClean="0"/>
              <a:t>06/12/2020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6D0DBC-DE10-4864-8030-EA3CAC74B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3D03AB-B90A-4E90-9F48-F01D2D68C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5AF-3A3E-4F54-9BFF-633F68C8396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655647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058D6-5F51-4826-9B17-E88A72E6A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5D136-FE52-430C-B69D-51838D0EBE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DEC55D-9D28-463E-9ED8-4BD5EBBD7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43E36-A3DE-4384-9A5E-AD3961E23EFA}" type="datetime1">
              <a:rPr lang="en-IE" smtClean="0"/>
              <a:t>06/12/2020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15DF01-74EC-4A5E-953D-8028DC675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D2B76-B9D8-442B-8809-C84B0DB17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5AF-3A3E-4F54-9BFF-633F68C8396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23132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EDB56-1251-454A-9660-3EEB9D4EE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447DE-B6E7-4B77-BA0B-69190642F3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E512F1-2B83-44DB-9829-77388F40A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CA581-4422-4F01-BE2F-20A6740ED613}" type="datetime1">
              <a:rPr lang="en-IE" smtClean="0"/>
              <a:t>06/12/2020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356853-30CB-4062-9659-EAA07F82C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BCA45-C652-418D-969C-60D5E5211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5AF-3A3E-4F54-9BFF-633F68C8396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51181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D64E3-D50B-4135-9B10-561FE4177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08A3E-92B9-446B-8DA9-CA89862602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9D14B4-992B-4FD0-8694-DDE83A4965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6614A0-ACDF-430A-B746-7062C2EAB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17033-D878-41EF-BB9A-BC78D4E21DD0}" type="datetime1">
              <a:rPr lang="en-IE" smtClean="0"/>
              <a:t>06/12/2020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32D70C-3C0C-4C1E-AABB-CC0FD4FF0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3867AD-6041-4F8A-B085-1493270BD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5AF-3A3E-4F54-9BFF-633F68C8396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59146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4A51D-8FE4-4A43-B701-1A444EBA3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083A7B-C844-46B4-A8D1-248627CB0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3EFC05-AB2A-4C41-9271-35F40E573E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78E9B2-8D52-4B8C-A19A-958B371C66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D997CB-D4BD-42FD-B70C-4163C2112A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7996EE-4164-41BA-96D1-3E3A8C444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CFF7F-93C4-4076-AEDB-27EA891440EA}" type="datetime1">
              <a:rPr lang="en-IE" smtClean="0"/>
              <a:t>06/12/2020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FB0830-0B0B-4167-8F36-CC85DED3E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94D083-7E62-4D8E-A5A2-3C7DC6CF7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5AF-3A3E-4F54-9BFF-633F68C8396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40845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124D2-12F2-44CC-A75B-4904A251D8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6CE847-6C2E-4418-862A-897094613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8A438D-CD87-41E8-94F3-C95D0B6EE1F4}" type="datetime1">
              <a:rPr lang="en-IE" smtClean="0"/>
              <a:t>06/12/2020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7A91BF-380E-49C3-9EEF-0480E1326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C7A05C-2829-469A-8B4C-AF02B6AA9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5AF-3A3E-4F54-9BFF-633F68C8396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1342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229459-6446-48E8-9445-344E99D94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873EA-1C8F-4104-A70A-15C34318E365}" type="datetime1">
              <a:rPr lang="en-IE" smtClean="0"/>
              <a:t>06/12/2020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D3602B-17D0-4731-A3F8-3943E2680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A848F5-2F9B-43CD-AD2D-DB6B4252B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5AF-3A3E-4F54-9BFF-633F68C8396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65965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42601-C30B-46C1-897C-FFD408984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1263F3-9D8B-4F0E-B04F-32CEF0E432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53BA9B-2B22-449B-8450-CCFE87942E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8FFE4A-AB6F-472E-B794-259356797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87CB4-EFD3-4E3D-8C7C-BC5DBEEA3E7C}" type="datetime1">
              <a:rPr lang="en-IE" smtClean="0"/>
              <a:t>06/12/2020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E7580B-2743-4007-98A4-E66254A92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FB57AB-5F32-4F54-8D78-003CD1601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5AF-3A3E-4F54-9BFF-633F68C8396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139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3EB8A-02B7-4BE2-90D1-D3C25FFF8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535686-83C0-45E0-86F0-996B6ED92E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48029C-62BB-44B7-97DA-0DEDF4BDE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384BAC-A963-4250-823F-BED20AEF1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BEBEF-8CF9-44A4-8DD5-7F523FF5C6A1}" type="datetime1">
              <a:rPr lang="en-IE" smtClean="0"/>
              <a:t>06/12/2020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B0D26F-2D90-42EF-90AE-B33766C39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0C9EE8-70C5-4EB6-A433-2F416D7D7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5AF-3A3E-4F54-9BFF-633F68C8396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36482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59AF62-ABBF-4637-80AD-4E4257639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47BA6C-00A8-4989-840C-846B940170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AE36C-64DB-46EA-9F97-22C819E071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1A23C6-6DE7-4558-8D13-AD211D353ED8}" type="datetime1">
              <a:rPr lang="en-IE" smtClean="0"/>
              <a:t>06/12/2020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22D427-585F-47DE-BF63-10220F922C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4453F8-09DA-4C0B-B1BE-57C63AA718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DC5AF-3A3E-4F54-9BFF-633F68C83960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00465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0.xml"/><Relationship Id="rId9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238B6-E50C-4019-BFC4-EF138BB5BF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8264"/>
            <a:ext cx="9144000" cy="4397859"/>
          </a:xfrm>
        </p:spPr>
        <p:txBody>
          <a:bodyPr>
            <a:normAutofit/>
          </a:bodyPr>
          <a:lstStyle/>
          <a:p>
            <a:r>
              <a:rPr lang="en-US" dirty="0"/>
              <a:t>nBlocksStudio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Solving a simple </a:t>
            </a:r>
            <a:br>
              <a:rPr lang="en-US" dirty="0"/>
            </a:br>
            <a:r>
              <a:rPr lang="en-US" dirty="0"/>
              <a:t>Motion Control Automation</a:t>
            </a:r>
            <a:br>
              <a:rPr lang="en-US" dirty="0"/>
            </a:br>
            <a:r>
              <a:rPr lang="en-US" dirty="0"/>
              <a:t>Use Case</a:t>
            </a:r>
            <a:endParaRPr lang="en-I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AF2B7D-0BE9-489E-8DBC-249D826137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723318"/>
            <a:ext cx="9144000" cy="532640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Nikolaos Chalikias</a:t>
            </a:r>
          </a:p>
          <a:p>
            <a:r>
              <a:rPr lang="en-US" dirty="0"/>
              <a:t>06/12/2020</a:t>
            </a:r>
            <a:endParaRPr lang="en-IE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49EEC3A-0E30-4DED-829E-F5854555C3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2880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51"/>
    </mc:Choice>
    <mc:Fallback>
      <p:transition spd="slow" advTm="83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0D9E4F-D105-46E9-BE64-281E74A18D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59891" y="1113136"/>
            <a:ext cx="3837709" cy="480636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E081F00-A5EC-41CC-8FBA-71F9409CE7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2674" y="2547647"/>
            <a:ext cx="2600325" cy="17811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E66067A-1A45-4D4C-88F6-A1D9DAA041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92674" y="1121350"/>
            <a:ext cx="2600324" cy="14262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BD53E1F-4C4F-4EF8-9F93-239B8796FAD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92674" y="4314513"/>
            <a:ext cx="2600324" cy="16049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0AE378E-DE5C-468B-94D9-BBF67BDF8347}"/>
              </a:ext>
            </a:extLst>
          </p:cNvPr>
          <p:cNvSpPr txBox="1"/>
          <p:nvPr/>
        </p:nvSpPr>
        <p:spPr>
          <a:xfrm>
            <a:off x="1" y="-28712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COMPILATION AND DOWNLOAD TO MCU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2F4DD5-83D2-405F-B4A6-7461EF599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5AF-3A3E-4F54-9BFF-633F68C83960}" type="slidenum">
              <a:rPr lang="en-IE" smtClean="0"/>
              <a:t>10</a:t>
            </a:fld>
            <a:endParaRPr lang="en-IE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4AFC4C06-BAE6-429E-9D15-404BA866B7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971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33"/>
    </mc:Choice>
    <mc:Fallback>
      <p:transition spd="slow" advTm="36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410B558-0005-4DE6-A05F-52FADBC725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418" y="449965"/>
            <a:ext cx="11587163" cy="62862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BA78B1-51BE-4FFF-ADDD-AB41D6CB3556}"/>
              </a:ext>
            </a:extLst>
          </p:cNvPr>
          <p:cNvSpPr txBox="1"/>
          <p:nvPr/>
        </p:nvSpPr>
        <p:spPr>
          <a:xfrm>
            <a:off x="-1" y="1663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EXECUTE THE DESIGNED MOTION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933245C-F004-4EDC-BA6C-12D04A6E5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5AF-3A3E-4F54-9BFF-633F68C83960}" type="slidenum">
              <a:rPr lang="en-IE" smtClean="0"/>
              <a:t>11</a:t>
            </a:fld>
            <a:endParaRPr lang="en-IE"/>
          </a:p>
        </p:txBody>
      </p:sp>
      <p:pic>
        <p:nvPicPr>
          <p:cNvPr id="10" name="Video 9">
            <a:hlinkClick r:id="" action="ppaction://media"/>
            <a:extLst>
              <a:ext uri="{FF2B5EF4-FFF2-40B4-BE49-F238E27FC236}">
                <a16:creationId xmlns:a16="http://schemas.microsoft.com/office/drawing/2014/main" id="{38EC070F-DA32-4877-ABCF-B8F714082D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137473" y="970741"/>
            <a:ext cx="4752108" cy="3564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654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77"/>
    </mc:Choice>
    <mc:Fallback>
      <p:transition spd="slow" advTm="120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75B858E-89AA-4777-B3D3-A86C46DE00AC}"/>
              </a:ext>
            </a:extLst>
          </p:cNvPr>
          <p:cNvSpPr txBox="1"/>
          <p:nvPr/>
        </p:nvSpPr>
        <p:spPr>
          <a:xfrm>
            <a:off x="1" y="-28712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NEXT nBlocksStudio EXAMPLE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587FA6-09D0-4D7C-A8C9-320DAC84BEF2}"/>
              </a:ext>
            </a:extLst>
          </p:cNvPr>
          <p:cNvSpPr txBox="1"/>
          <p:nvPr/>
        </p:nvSpPr>
        <p:spPr>
          <a:xfrm>
            <a:off x="167391" y="2177340"/>
            <a:ext cx="12191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Motion Control</a:t>
            </a:r>
          </a:p>
          <a:p>
            <a:pPr algn="ctr"/>
            <a:r>
              <a:rPr lang="en-US" dirty="0">
                <a:latin typeface="A320 panel font" panose="02000703000000000000" pitchFamily="2" charset="0"/>
              </a:rPr>
              <a:t>Incremental Encoder</a:t>
            </a:r>
          </a:p>
          <a:p>
            <a:pPr algn="ctr"/>
            <a:r>
              <a:rPr lang="en-US" dirty="0">
                <a:latin typeface="A320 panel font" panose="02000703000000000000" pitchFamily="2" charset="0"/>
              </a:rPr>
              <a:t>Reading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02B46-1BFC-415C-9E4A-2C48D9E72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5AF-3A3E-4F54-9BFF-633F68C83960}" type="slidenum">
              <a:rPr lang="en-IE" smtClean="0"/>
              <a:t>12</a:t>
            </a:fld>
            <a:endParaRPr lang="en-IE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59A8B9E4-2863-4F87-B663-FD787F0A07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2881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92"/>
    </mc:Choice>
    <mc:Fallback>
      <p:transition spd="slow" advTm="27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0ECFC07-9567-4F39-ADE9-D3BAF9A4E4A4}"/>
              </a:ext>
            </a:extLst>
          </p:cNvPr>
          <p:cNvSpPr txBox="1"/>
          <p:nvPr/>
        </p:nvSpPr>
        <p:spPr>
          <a:xfrm>
            <a:off x="1" y="-28712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THE USE CASE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55A254-C596-463E-A788-A1BADA7D6F88}"/>
              </a:ext>
            </a:extLst>
          </p:cNvPr>
          <p:cNvSpPr txBox="1"/>
          <p:nvPr/>
        </p:nvSpPr>
        <p:spPr>
          <a:xfrm>
            <a:off x="1771650" y="1771650"/>
            <a:ext cx="9022022" cy="22432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A320 panel font" panose="02000703000000000000" pitchFamily="2" charset="0"/>
              </a:rPr>
              <a:t>We have a linear motion system, and we want: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A320 panel font" panose="02000703000000000000" pitchFamily="2" charset="0"/>
              </a:rPr>
              <a:t>To start the motion when the start Button is pressed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A320 panel font" panose="02000703000000000000" pitchFamily="2" charset="0"/>
              </a:rPr>
              <a:t>To reverse the motion when the Right End-Switch is reached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400" dirty="0">
                <a:latin typeface="A320 panel font" panose="02000703000000000000" pitchFamily="2" charset="0"/>
              </a:rPr>
              <a:t>To Stop when the Left End-Switch is activated</a:t>
            </a:r>
            <a:endParaRPr lang="en-IE" sz="2400" dirty="0">
              <a:latin typeface="A320 panel font" panose="02000703000000000000" pitchFamily="2" charset="0"/>
            </a:endParaRP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8FB4CE2-0339-4304-B946-CAA73F498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5AF-3A3E-4F54-9BFF-633F68C83960}" type="slidenum">
              <a:rPr lang="en-IE" smtClean="0"/>
              <a:t>2</a:t>
            </a:fld>
            <a:endParaRPr lang="en-IE"/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6E0540C5-7D0C-490F-A7EF-F32CED0026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549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48"/>
    </mc:Choice>
    <mc:Fallback>
      <p:transition spd="slow" advTm="29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0ECFC07-9567-4F39-ADE9-D3BAF9A4E4A4}"/>
              </a:ext>
            </a:extLst>
          </p:cNvPr>
          <p:cNvSpPr txBox="1"/>
          <p:nvPr/>
        </p:nvSpPr>
        <p:spPr>
          <a:xfrm>
            <a:off x="1" y="-28712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LIMITING REQUIREMENTS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55A254-C596-463E-A788-A1BADA7D6F88}"/>
              </a:ext>
            </a:extLst>
          </p:cNvPr>
          <p:cNvSpPr txBox="1"/>
          <p:nvPr/>
        </p:nvSpPr>
        <p:spPr>
          <a:xfrm>
            <a:off x="3663146" y="1828799"/>
            <a:ext cx="6598281" cy="2797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/>
                </a:solidFill>
                <a:latin typeface="A320 panel font" panose="02000703000000000000" pitchFamily="2" charset="0"/>
              </a:rPr>
              <a:t>ELECTRONICS COST 25 EURO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320 panel font" panose="02000703000000000000" pitchFamily="2" charset="0"/>
              </a:rPr>
              <a:t>EASY TO PURCHASE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320 panel font" panose="02000703000000000000" pitchFamily="2" charset="0"/>
              </a:rPr>
              <a:t>MICROCONTROLLER BOARD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320 panel font" panose="02000703000000000000" pitchFamily="2" charset="0"/>
              </a:rPr>
              <a:t>MOTOR-DRIVER BOARD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A320 panel font" panose="02000703000000000000" pitchFamily="2" charset="0"/>
              </a:rPr>
              <a:t>OPTIONS FOR PROFESSIONAL GRADE BOARDS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A4CE0A-1CC2-41CF-96E3-ECDD010CB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5AF-3A3E-4F54-9BFF-633F68C83960}" type="slidenum">
              <a:rPr lang="en-IE" smtClean="0"/>
              <a:t>3</a:t>
            </a:fld>
            <a:endParaRPr lang="en-IE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7EDA475-581F-409F-9930-ED86EEED7B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097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7"/>
    </mc:Choice>
    <mc:Fallback>
      <p:transition spd="slow" advTm="28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3015FB4-47F9-42E6-8AAC-BCC0A25AF4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318517" y="-627830"/>
            <a:ext cx="5714263" cy="8892481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F96960E-B8B5-40A3-8D7D-20DFD1B3098A}"/>
              </a:ext>
            </a:extLst>
          </p:cNvPr>
          <p:cNvSpPr/>
          <p:nvPr/>
        </p:nvSpPr>
        <p:spPr>
          <a:xfrm>
            <a:off x="3268317" y="1941940"/>
            <a:ext cx="1477617" cy="5627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LEFT </a:t>
            </a:r>
          </a:p>
          <a:p>
            <a:pPr algn="ctr"/>
            <a:r>
              <a:rPr lang="en-US" dirty="0"/>
              <a:t>END-SWITCH</a:t>
            </a:r>
            <a:endParaRPr lang="en-IE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3A6BFC1-974E-439C-8A74-254B11D4960E}"/>
              </a:ext>
            </a:extLst>
          </p:cNvPr>
          <p:cNvSpPr/>
          <p:nvPr/>
        </p:nvSpPr>
        <p:spPr>
          <a:xfrm>
            <a:off x="9717156" y="2133600"/>
            <a:ext cx="1477617" cy="5565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RIGHT </a:t>
            </a:r>
          </a:p>
          <a:p>
            <a:pPr algn="ctr"/>
            <a:r>
              <a:rPr lang="en-US" dirty="0"/>
              <a:t>END-SWITCH</a:t>
            </a:r>
            <a:endParaRPr lang="en-IE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A8254BE-3B0E-4D74-9534-DFFDD0E6A6E7}"/>
              </a:ext>
            </a:extLst>
          </p:cNvPr>
          <p:cNvSpPr/>
          <p:nvPr/>
        </p:nvSpPr>
        <p:spPr>
          <a:xfrm>
            <a:off x="3379305" y="4697896"/>
            <a:ext cx="1716156" cy="3710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START-SWITCH</a:t>
            </a:r>
            <a:endParaRPr lang="en-IE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BE34FAE-1855-43FB-BF03-CCB9B2EF855B}"/>
              </a:ext>
            </a:extLst>
          </p:cNvPr>
          <p:cNvSpPr/>
          <p:nvPr/>
        </p:nvSpPr>
        <p:spPr>
          <a:xfrm>
            <a:off x="1729408" y="2133600"/>
            <a:ext cx="1311965" cy="3710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DC MOTOR</a:t>
            </a:r>
            <a:endParaRPr lang="en-IE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41E0E4F-5344-4E19-8E98-0C26529D4FA0}"/>
              </a:ext>
            </a:extLst>
          </p:cNvPr>
          <p:cNvSpPr/>
          <p:nvPr/>
        </p:nvSpPr>
        <p:spPr>
          <a:xfrm>
            <a:off x="8308868" y="2299794"/>
            <a:ext cx="974794" cy="5168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BALL SCREW</a:t>
            </a:r>
            <a:endParaRPr lang="en-IE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6510BBD-F65A-45BD-8F77-E4FC241B38D8}"/>
              </a:ext>
            </a:extLst>
          </p:cNvPr>
          <p:cNvSpPr/>
          <p:nvPr/>
        </p:nvSpPr>
        <p:spPr>
          <a:xfrm>
            <a:off x="5658677" y="1762539"/>
            <a:ext cx="1311965" cy="5565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MOVING</a:t>
            </a:r>
          </a:p>
          <a:p>
            <a:pPr algn="ctr"/>
            <a:r>
              <a:rPr lang="en-US" dirty="0"/>
              <a:t>CARRIAGE</a:t>
            </a:r>
            <a:endParaRPr lang="en-IE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9C09209-74D6-42E7-9C04-775117FB4095}"/>
              </a:ext>
            </a:extLst>
          </p:cNvPr>
          <p:cNvSpPr/>
          <p:nvPr/>
        </p:nvSpPr>
        <p:spPr>
          <a:xfrm>
            <a:off x="4880112" y="3673543"/>
            <a:ext cx="1557130" cy="8550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L298 MOTOR</a:t>
            </a:r>
          </a:p>
          <a:p>
            <a:pPr algn="ctr"/>
            <a:r>
              <a:rPr lang="en-US" dirty="0"/>
              <a:t>DRIVER</a:t>
            </a:r>
          </a:p>
          <a:p>
            <a:pPr algn="ctr"/>
            <a:r>
              <a:rPr lang="en-US" dirty="0"/>
              <a:t>BOARD</a:t>
            </a:r>
            <a:endParaRPr lang="en-IE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2DD6EB4-94FF-4C21-802E-DE08EDF4BD0A}"/>
              </a:ext>
            </a:extLst>
          </p:cNvPr>
          <p:cNvSpPr/>
          <p:nvPr/>
        </p:nvSpPr>
        <p:spPr>
          <a:xfrm>
            <a:off x="9415377" y="5340130"/>
            <a:ext cx="2094431" cy="97028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MICROPROCESSOR</a:t>
            </a:r>
          </a:p>
          <a:p>
            <a:pPr algn="ctr"/>
            <a:r>
              <a:rPr lang="en-US" dirty="0"/>
              <a:t>BOARD</a:t>
            </a:r>
          </a:p>
          <a:p>
            <a:pPr algn="ctr"/>
            <a:r>
              <a:rPr lang="en-US" dirty="0"/>
              <a:t>NUCLEO F401</a:t>
            </a:r>
            <a:endParaRPr lang="en-IE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0ECFC07-9567-4F39-ADE9-D3BAF9A4E4A4}"/>
              </a:ext>
            </a:extLst>
          </p:cNvPr>
          <p:cNvSpPr txBox="1"/>
          <p:nvPr/>
        </p:nvSpPr>
        <p:spPr>
          <a:xfrm>
            <a:off x="1" y="-28712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SYSTEM DETAILS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1630248-14CE-4768-9532-105F5EFF55D5}"/>
              </a:ext>
            </a:extLst>
          </p:cNvPr>
          <p:cNvSpPr/>
          <p:nvPr/>
        </p:nvSpPr>
        <p:spPr>
          <a:xfrm>
            <a:off x="3105516" y="3091311"/>
            <a:ext cx="1189151" cy="3710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COUPLER</a:t>
            </a:r>
            <a:endParaRPr lang="en-IE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EF9D7C15-FECF-40CD-9608-2043F4621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5AF-3A3E-4F54-9BFF-633F68C83960}" type="slidenum">
              <a:rPr lang="en-IE" smtClean="0"/>
              <a:t>4</a:t>
            </a:fld>
            <a:endParaRPr lang="en-IE"/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B3395869-4340-4B69-B735-10BDA88997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3646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07"/>
    </mc:Choice>
    <mc:Fallback>
      <p:transition spd="slow" advTm="23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3015FB4-47F9-42E6-8AAC-BCC0A25AF4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6250" y="45142"/>
            <a:ext cx="4383241" cy="6821157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9EFEE7BF-592E-43FA-B013-3E167021A7B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72" y="45142"/>
            <a:ext cx="7391080" cy="6886748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E6BAFE25-8DF6-4F87-915C-A39F56D5B9C8}"/>
              </a:ext>
            </a:extLst>
          </p:cNvPr>
          <p:cNvSpPr/>
          <p:nvPr/>
        </p:nvSpPr>
        <p:spPr>
          <a:xfrm>
            <a:off x="4959928" y="378691"/>
            <a:ext cx="4479636" cy="1320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A320 panel font" panose="02000703000000000000" pitchFamily="2" charset="0"/>
              </a:rPr>
              <a:t>nBlocksStudio</a:t>
            </a:r>
            <a:endParaRPr lang="en-IE" sz="3600" dirty="0">
              <a:latin typeface="A320 panel font" panose="02000703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63DF3A2-2249-46C8-A021-CC5DC202C366}"/>
              </a:ext>
            </a:extLst>
          </p:cNvPr>
          <p:cNvSpPr txBox="1"/>
          <p:nvPr/>
        </p:nvSpPr>
        <p:spPr>
          <a:xfrm>
            <a:off x="1364974" y="-28712"/>
            <a:ext cx="61112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DESIGN with nBlocksStudio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2D6292-DA42-420E-A525-7F7808AC3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5AF-3A3E-4F54-9BFF-633F68C83960}" type="slidenum">
              <a:rPr lang="en-IE" smtClean="0"/>
              <a:t>5</a:t>
            </a:fld>
            <a:endParaRPr lang="en-IE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6593D4B-C24C-4135-AB59-49C49AF6A6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1615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69"/>
    </mc:Choice>
    <mc:Fallback>
      <p:transition spd="slow" advTm="3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7B7902-9515-4B5F-8BE7-44F113A9B0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3510" y="575621"/>
            <a:ext cx="8196366" cy="62823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A359516-3BF8-4626-B46A-FA91C7DF7C5E}"/>
              </a:ext>
            </a:extLst>
          </p:cNvPr>
          <p:cNvSpPr txBox="1"/>
          <p:nvPr/>
        </p:nvSpPr>
        <p:spPr>
          <a:xfrm>
            <a:off x="1" y="-28712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DESIGN DETAILS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4496A9-7AF0-4CFD-95DB-CA7B2FC8F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5AF-3A3E-4F54-9BFF-633F68C83960}" type="slidenum">
              <a:rPr lang="en-IE" smtClean="0"/>
              <a:t>6</a:t>
            </a:fld>
            <a:endParaRPr lang="en-IE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D3FF819E-BE69-4AC2-A2D5-33A230B0FA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287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95"/>
    </mc:Choice>
    <mc:Fallback>
      <p:transition spd="slow" advTm="35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EF93D7-AAF5-477D-8A93-CB17703DD0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13490"/>
            <a:ext cx="12192000" cy="62445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F9EBDE-3CFC-4AA6-8053-665B053996BB}"/>
              </a:ext>
            </a:extLst>
          </p:cNvPr>
          <p:cNvSpPr txBox="1"/>
          <p:nvPr/>
        </p:nvSpPr>
        <p:spPr>
          <a:xfrm>
            <a:off x="1" y="-28712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DESIGN EXPORT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1309D88-77A0-46B3-BC15-853E6B389BC3}"/>
              </a:ext>
            </a:extLst>
          </p:cNvPr>
          <p:cNvSpPr/>
          <p:nvPr/>
        </p:nvSpPr>
        <p:spPr>
          <a:xfrm>
            <a:off x="4613564" y="5133109"/>
            <a:ext cx="893618" cy="29094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918CC1-FF92-4EAC-9FDA-AD955F4D8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5AF-3A3E-4F54-9BFF-633F68C83960}" type="slidenum">
              <a:rPr lang="en-IE" smtClean="0"/>
              <a:t>7</a:t>
            </a:fld>
            <a:endParaRPr lang="en-IE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B268D746-6BE9-4D94-94D5-65A4556440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586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52"/>
    </mc:Choice>
    <mc:Fallback>
      <p:transition spd="slow" advTm="27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2913233-C7F9-4E5C-9CF0-6D003B05FC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76082" y="385763"/>
            <a:ext cx="8239836" cy="64722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D93A10-E7E0-4BF7-8E69-E458A59C27F2}"/>
              </a:ext>
            </a:extLst>
          </p:cNvPr>
          <p:cNvSpPr txBox="1"/>
          <p:nvPr/>
        </p:nvSpPr>
        <p:spPr>
          <a:xfrm>
            <a:off x="1" y="-28712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DESIGN TRANSLATION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7BA6B-88C1-4697-B4F0-9DFA6DA60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5AF-3A3E-4F54-9BFF-633F68C83960}" type="slidenum">
              <a:rPr lang="en-IE" smtClean="0"/>
              <a:t>8</a:t>
            </a:fld>
            <a:endParaRPr lang="en-IE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EC382D5-BBC9-414E-BEC7-D9F890F44F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389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73"/>
    </mc:Choice>
    <mc:Fallback>
      <p:transition spd="slow" advTm="30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3D43E0-1537-4411-BD1A-9D9526E827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52181" y="318678"/>
            <a:ext cx="6948994" cy="653932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1E2F3D-7AAF-4034-9DC5-33689819ED92}"/>
              </a:ext>
            </a:extLst>
          </p:cNvPr>
          <p:cNvSpPr txBox="1"/>
          <p:nvPr/>
        </p:nvSpPr>
        <p:spPr>
          <a:xfrm>
            <a:off x="1" y="-28712"/>
            <a:ext cx="121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AUTOGENERATED CODE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3D89CD-7E52-4C59-9B82-431E1E4E6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DC5AF-3A3E-4F54-9BFF-633F68C83960}" type="slidenum">
              <a:rPr lang="en-IE" smtClean="0"/>
              <a:t>9</a:t>
            </a:fld>
            <a:endParaRPr lang="en-IE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12186EA-6D32-480F-B130-AF5BE7AF95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616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58"/>
    </mc:Choice>
    <mc:Fallback>
      <p:transition spd="slow" advTm="27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702</Words>
  <Application>Microsoft Office PowerPoint</Application>
  <PresentationFormat>Widescreen</PresentationFormat>
  <Paragraphs>149</Paragraphs>
  <Slides>12</Slides>
  <Notes>12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A320 panel font</vt:lpstr>
      <vt:lpstr>Arial</vt:lpstr>
      <vt:lpstr>Calibri</vt:lpstr>
      <vt:lpstr>Calibri Light</vt:lpstr>
      <vt:lpstr>Office Theme</vt:lpstr>
      <vt:lpstr>nBlocksStudio  Solving a simple  Motion Control Automation Use Case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Nikolaos Chalikias</dc:creator>
  <cp:lastModifiedBy>Nikolaos Chalikias</cp:lastModifiedBy>
  <cp:revision>65</cp:revision>
  <dcterms:created xsi:type="dcterms:W3CDTF">2020-12-06T12:50:20Z</dcterms:created>
  <dcterms:modified xsi:type="dcterms:W3CDTF">2020-12-06T23:15:21Z</dcterms:modified>
</cp:coreProperties>
</file>

<file path=docProps/thumbnail.jpeg>
</file>